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8" r:id="rId2"/>
    <p:sldId id="279" r:id="rId3"/>
    <p:sldId id="281" r:id="rId4"/>
    <p:sldId id="285" r:id="rId5"/>
    <p:sldId id="296" r:id="rId6"/>
    <p:sldId id="297" r:id="rId7"/>
    <p:sldId id="298" r:id="rId8"/>
    <p:sldId id="319" r:id="rId9"/>
    <p:sldId id="300" r:id="rId10"/>
    <p:sldId id="299" r:id="rId11"/>
    <p:sldId id="301" r:id="rId12"/>
    <p:sldId id="303" r:id="rId13"/>
    <p:sldId id="304" r:id="rId14"/>
    <p:sldId id="305" r:id="rId15"/>
    <p:sldId id="302" r:id="rId16"/>
    <p:sldId id="307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20" r:id="rId27"/>
    <p:sldId id="316" r:id="rId28"/>
    <p:sldId id="321" r:id="rId29"/>
    <p:sldId id="317" r:id="rId30"/>
    <p:sldId id="318" r:id="rId31"/>
    <p:sldId id="26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2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30F84-C10A-C240-B54B-8BB2D5802A0D}" type="datetimeFigureOut">
              <a:rPr lang="en-US" altLang="ko-Kore-KR" smtClean="0"/>
              <a:t>6/9/21</a:t>
            </a:fld>
            <a:endParaRPr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28C2-D84E-6847-A1FB-BAF9C6EE172B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39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102504" y="1798697"/>
            <a:ext cx="7735516" cy="2893099"/>
            <a:chOff x="2228246" y="1767838"/>
            <a:chExt cx="7735516" cy="28930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644047" y="1767838"/>
              <a:ext cx="4903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#2021-1 </a:t>
              </a:r>
              <a:r>
                <a:rPr lang="ko-KR" altLang="en-US" sz="3600" dirty="0" err="1">
                  <a:solidFill>
                    <a:schemeClr val="bg1"/>
                  </a:solidFill>
                </a:rPr>
                <a:t>캡스톤</a:t>
              </a:r>
              <a:r>
                <a:rPr lang="ko-KR" altLang="en-US" sz="3600" dirty="0">
                  <a:solidFill>
                    <a:schemeClr val="bg1"/>
                  </a:solidFill>
                </a:rPr>
                <a:t> 디자인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228246" y="2537279"/>
              <a:ext cx="7735516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ST(See Through)</a:t>
              </a:r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</a:t>
              </a:r>
              <a:endParaRPr lang="en-US" altLang="ko-KR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발표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4EF8D7-A698-0C4E-8162-FFAB12BA9E7D}"/>
              </a:ext>
            </a:extLst>
          </p:cNvPr>
          <p:cNvSpPr/>
          <p:nvPr/>
        </p:nvSpPr>
        <p:spPr>
          <a:xfrm>
            <a:off x="8667184" y="5029200"/>
            <a:ext cx="3524816" cy="182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32154379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조민규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32141925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박종범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32144107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전세호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32153350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이영배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(2)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시스템 블록 다이어그램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97F2E-CD32-D44F-A597-F133059506DC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B99D81BB-3AFB-9946-9A93-093A172C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57" y="1573025"/>
            <a:ext cx="9599943" cy="49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pic>
        <p:nvPicPr>
          <p:cNvPr id="10" name="그림 16" descr="C:/Users/admin/AppData/Roaming/PolarisOffice/ETemp/115504_11927456/fImage4235714141.jpeg">
            <a:extLst>
              <a:ext uri="{FF2B5EF4-FFF2-40B4-BE49-F238E27FC236}">
                <a16:creationId xmlns:a16="http://schemas.microsoft.com/office/drawing/2014/main" id="{D3A3AAE1-EB7B-8C44-95E4-E78D99B62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" y="1666610"/>
            <a:ext cx="6850380" cy="4789805"/>
          </a:xfrm>
          <a:prstGeom prst="rect">
            <a:avLst/>
          </a:prstGeom>
          <a:noFill/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8702610" y="1612869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입력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7636802" y="2515960"/>
            <a:ext cx="4165125" cy="3746020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500" b="1" dirty="0">
                <a:solidFill>
                  <a:schemeClr val="accent1">
                    <a:lumMod val="50000"/>
                  </a:schemeClr>
                </a:solidFill>
              </a:rPr>
              <a:t>Jetson nano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카메라 모듈 입력값을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ore-KR" sz="2500" b="1" dirty="0" err="1">
                <a:solidFill>
                  <a:schemeClr val="accent1">
                    <a:lumMod val="50000"/>
                  </a:schemeClr>
                </a:solidFill>
              </a:rPr>
              <a:t>Gstreamer_pipeline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이용하여 전달 인자를 받고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카메라를 실행시켜 받는다</a:t>
            </a:r>
            <a:endParaRPr lang="en-US" altLang="ko-Kore-KR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6C424-8A21-5546-B0E0-CBFB014B5B1C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106866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328156" y="4380575"/>
            <a:ext cx="2942224" cy="108156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색 반전 및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속도 개선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3419126" y="3862810"/>
            <a:ext cx="8161744" cy="2241512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얼굴 인식 속도 개선을 위하여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ore-KR" sz="2000" b="1" dirty="0">
                <a:solidFill>
                  <a:schemeClr val="accent1">
                    <a:lumMod val="50000"/>
                  </a:schemeClr>
                </a:solidFill>
              </a:rPr>
              <a:t>OpenCV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resize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함수를 이용하여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이미지의 크기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프레임 값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를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¼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로 줄인다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ore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ore-KR" sz="2000" b="1" dirty="0">
                <a:solidFill>
                  <a:schemeClr val="accent1">
                    <a:lumMod val="50000"/>
                  </a:schemeClr>
                </a:solidFill>
              </a:rPr>
              <a:t>Read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함수로 읽어들인 이미지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프레임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는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BGR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값으로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색상이 반전된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값이므로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BGR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값들을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 RGB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값으로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반전시켜준다</a:t>
            </a:r>
            <a:endParaRPr lang="en-US" altLang="ko-Kore-K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17" descr="C:/Users/admin/AppData/Roaming/PolarisOffice/ETemp/115504_11927456/fImage232801426334.jpeg">
            <a:extLst>
              <a:ext uri="{FF2B5EF4-FFF2-40B4-BE49-F238E27FC236}">
                <a16:creationId xmlns:a16="http://schemas.microsoft.com/office/drawing/2014/main" id="{7BFD6130-2577-EA40-A29E-DD2FE510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6" y="1591266"/>
            <a:ext cx="11252714" cy="186289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6EDAC-42B7-FC4D-8C1B-E11464F8DF7A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42719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7576811" y="1460357"/>
            <a:ext cx="3685216" cy="72980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얼굴 인식 속도 개선</a:t>
            </a:r>
            <a:r>
              <a:rPr lang="en-US" altLang="ko-KR" sz="2500" b="1" dirty="0">
                <a:solidFill>
                  <a:schemeClr val="accent1"/>
                </a:solidFill>
              </a:rPr>
              <a:t>2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6910855" y="2341847"/>
            <a:ext cx="5017129" cy="4196013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&gt;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앞서 설명한 특징추출 방식을 이용해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얼굴의 위치를 찾아낸 후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인코딩하여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변수값에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altLang="ko-Kore-KR" b="1" dirty="0" err="1">
                <a:solidFill>
                  <a:schemeClr val="accent1">
                    <a:lumMod val="50000"/>
                  </a:schemeClr>
                </a:solidFill>
              </a:rPr>
              <a:t>rgb_small_frame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이므로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더 빠른 속도의 탐색 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데이터셋과의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비교를 통해 안전한 상태로 인식하게 되면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face_name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리스트에 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safe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”를 추가하게 되고 안전하지 않으면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“dangerous”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를 추가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pitchFamily="2" charset="2"/>
              <a:buChar char="Ø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얼굴을 인식할 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process_this_frame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변수를 이용하여 이미지 프레임을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번 보낼 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번꼴로 수행하도록 하여 속도를 개선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18" descr="C:/Users/admin/AppData/Roaming/PolarisOffice/ETemp/115504_11927456/fImage547311436500.jpeg">
            <a:extLst>
              <a:ext uri="{FF2B5EF4-FFF2-40B4-BE49-F238E27FC236}">
                <a16:creationId xmlns:a16="http://schemas.microsoft.com/office/drawing/2014/main" id="{CF25F32D-A145-3345-A556-7D6379039A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" y="2114361"/>
            <a:ext cx="6511178" cy="419601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2DBC0-6461-8B41-AC43-9B0E039CA25E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24400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8409224" y="1460367"/>
            <a:ext cx="2020389" cy="66908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출력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6910855" y="2341847"/>
            <a:ext cx="5017129" cy="4196013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실제 카메라 영상에 출력할 때는 원래 크기로 제작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각각의 위치값에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를 곱하여 얼굴 부분에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사각형 생성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안전 상태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(safe)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이면 초록색으로 출력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안전하지 않은 상태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(dangerous)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빨간색으로 출력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Safe, dangerous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문자열을 사각형과 함께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출력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19" descr="C:/Users/admin/AppData/Roaming/PolarisOffice/ETemp/115504_11927456/fImage449641449169.jpeg">
            <a:extLst>
              <a:ext uri="{FF2B5EF4-FFF2-40B4-BE49-F238E27FC236}">
                <a16:creationId xmlns:a16="http://schemas.microsoft.com/office/drawing/2014/main" id="{0ACAD4FF-0472-AF44-9893-615998866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" y="2579870"/>
            <a:ext cx="6703671" cy="290954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CE7DC-98AA-164A-8DC4-696968ADADAD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188185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4332012" y="1243839"/>
            <a:ext cx="3921945" cy="69268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카메라 인식 시연 영상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pic>
        <p:nvPicPr>
          <p:cNvPr id="7" name="KakaoTalk_20210606_005423286" descr="C:/Users/admin/AppData/Roaming/PolarisOffice/ETemp/115504_11927456/fImage3848811758467.png">
            <a:hlinkClick r:id="" action="ppaction://media"/>
            <a:extLst>
              <a:ext uri="{FF2B5EF4-FFF2-40B4-BE49-F238E27FC236}">
                <a16:creationId xmlns:a16="http://schemas.microsoft.com/office/drawing/2014/main" id="{6C2DD12C-3C00-314F-B5D3-D5354F1FB3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9" y="1991943"/>
            <a:ext cx="8327002" cy="469155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53FDF-CE8A-B943-AA5E-E044A98DE503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378917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999562" y="3266745"/>
            <a:ext cx="3144313" cy="104129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속도 개선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시연영상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pic>
        <p:nvPicPr>
          <p:cNvPr id="7" name="KakaoTalk_20210606_005506213" descr="C:/Users/admin/AppData/Roaming/PolarisOffice/ETemp/115504_11927456/fImage3987441789358.png">
            <a:hlinkClick r:id="" action="ppaction://media"/>
            <a:extLst>
              <a:ext uri="{FF2B5EF4-FFF2-40B4-BE49-F238E27FC236}">
                <a16:creationId xmlns:a16="http://schemas.microsoft.com/office/drawing/2014/main" id="{62A9E333-2FA5-DA45-95D3-A980BF03F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88" y="1091838"/>
            <a:ext cx="3144313" cy="558030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5526E-60F5-BB4C-B48B-B930CD3620CE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292663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999562" y="3266745"/>
            <a:ext cx="3144313" cy="104129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운전자 상태 인식 시연영상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pic>
        <p:nvPicPr>
          <p:cNvPr id="9" name="KakaoTalk_20210606_005441785" descr="C:/Users/admin/AppData/Roaming/PolarisOffice/ETemp/115504_11927456/fImage5490421765724.png">
            <a:hlinkClick r:id="" action="ppaction://media"/>
            <a:extLst>
              <a:ext uri="{FF2B5EF4-FFF2-40B4-BE49-F238E27FC236}">
                <a16:creationId xmlns:a16="http://schemas.microsoft.com/office/drawing/2014/main" id="{6C7A70A5-3A29-384E-95FB-6BF69E6F2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90" y="1129886"/>
            <a:ext cx="3049419" cy="5411892"/>
          </a:xfrm>
          <a:prstGeom prst="rect">
            <a:avLst/>
          </a:prstGeom>
          <a:noFill/>
        </p:spPr>
      </p:pic>
      <p:pic>
        <p:nvPicPr>
          <p:cNvPr id="10" name="KakaoTalk_20210606_005442529" descr="C:/Users/admin/AppData/Roaming/PolarisOffice/ETemp/115504_11927456/fImage5666801771478.png">
            <a:hlinkClick r:id="" action="ppaction://media"/>
            <a:extLst>
              <a:ext uri="{FF2B5EF4-FFF2-40B4-BE49-F238E27FC236}">
                <a16:creationId xmlns:a16="http://schemas.microsoft.com/office/drawing/2014/main" id="{5399FADA-06E0-524C-A3AE-1965A98D4F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19" y="1129886"/>
            <a:ext cx="3049419" cy="541189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15002-F59B-B545-BF26-8AAD14D1554F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77938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6910854" y="2470908"/>
            <a:ext cx="5017128" cy="133586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속도 측정을 위한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자율주행 플랫폼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en-US" altLang="ko-Kore-KR" sz="2500" b="1" dirty="0" err="1">
                <a:solidFill>
                  <a:schemeClr val="accent1"/>
                </a:solidFill>
              </a:rPr>
              <a:t>openpilot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6910854" y="4022784"/>
            <a:ext cx="5017129" cy="2142194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사물인식을 통한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거리측정 및 장애물 확인을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자율주행 프로그램을 통해 처리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21" descr="C:/Users/admin/AppData/Roaming/PolarisOffice/ETemp/115504_11927456/fImage192418371476962.gif">
            <a:extLst>
              <a:ext uri="{FF2B5EF4-FFF2-40B4-BE49-F238E27FC236}">
                <a16:creationId xmlns:a16="http://schemas.microsoft.com/office/drawing/2014/main" id="{0D77A2A4-1307-6642-BA3D-891BAA89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8" y="2398602"/>
            <a:ext cx="6634998" cy="38188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03C9C-8B92-3B40-81B5-A262E4A225F8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41025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6764233" y="1555869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accent1"/>
                </a:solidFill>
              </a:rPr>
              <a:t>SNLE DLC</a:t>
            </a:r>
            <a:r>
              <a:rPr lang="ko-KR" altLang="en-US" sz="2500" b="1" dirty="0">
                <a:solidFill>
                  <a:schemeClr val="accent1"/>
                </a:solidFill>
              </a:rPr>
              <a:t> </a:t>
            </a:r>
            <a:r>
              <a:rPr lang="en-US" altLang="ko-KR" sz="2500" b="1" dirty="0">
                <a:solidFill>
                  <a:schemeClr val="accent1"/>
                </a:solidFill>
              </a:rPr>
              <a:t>Viewer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6096000" y="2588276"/>
            <a:ext cx="4617765" cy="3868137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시각화된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</a:rPr>
              <a:t>Openpilot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특징 추출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CNN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신경망 부분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센서모듈을 통해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입력된 데이터에서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특징을 추출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그룹 24">
            <a:extLst>
              <a:ext uri="{FF2B5EF4-FFF2-40B4-BE49-F238E27FC236}">
                <a16:creationId xmlns:a16="http://schemas.microsoft.com/office/drawing/2014/main" id="{A47D353A-EA57-CA41-8DE2-09173B72F84C}"/>
              </a:ext>
            </a:extLst>
          </p:cNvPr>
          <p:cNvGrpSpPr/>
          <p:nvPr/>
        </p:nvGrpSpPr>
        <p:grpSpPr>
          <a:xfrm>
            <a:off x="2361660" y="1493282"/>
            <a:ext cx="2702264" cy="5190214"/>
            <a:chOff x="1842135" y="-223520"/>
            <a:chExt cx="2928620" cy="6891655"/>
          </a:xfrm>
        </p:grpSpPr>
        <p:pic>
          <p:nvPicPr>
            <p:cNvPr id="13" name="그림 22" descr="C:/Users/admin/AppData/Roaming/PolarisOffice/ETemp/115504_11927456/fImage1120051484464.png">
              <a:extLst>
                <a:ext uri="{FF2B5EF4-FFF2-40B4-BE49-F238E27FC236}">
                  <a16:creationId xmlns:a16="http://schemas.microsoft.com/office/drawing/2014/main" id="{89899354-EC06-714C-AFF5-4DEF70F17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135" y="-223520"/>
              <a:ext cx="2921000" cy="3916680"/>
            </a:xfrm>
            <a:prstGeom prst="rect">
              <a:avLst/>
            </a:prstGeom>
            <a:noFill/>
            <a:ln w="3175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</p:pic>
        <p:pic>
          <p:nvPicPr>
            <p:cNvPr id="15" name="그림 23" descr="C:/Users/admin/AppData/Roaming/PolarisOffice/ETemp/115504_11927456/fImage1165011495705.png">
              <a:extLst>
                <a:ext uri="{FF2B5EF4-FFF2-40B4-BE49-F238E27FC236}">
                  <a16:creationId xmlns:a16="http://schemas.microsoft.com/office/drawing/2014/main" id="{9EF4E593-2DC9-C14C-B663-3533BDBA9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70" y="3472815"/>
              <a:ext cx="2927985" cy="3195320"/>
            </a:xfrm>
            <a:prstGeom prst="rect">
              <a:avLst/>
            </a:prstGeom>
            <a:noFill/>
            <a:ln w="3175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2FDE84-8D9D-7F4B-902A-D8985F1AB2D5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191016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과제 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4707058" cy="523220"/>
            <a:chOff x="1191929" y="2733040"/>
            <a:chExt cx="4707058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922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과제 수행 내용 및 결과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376565" cy="523220"/>
            <a:chOff x="1191929" y="2733040"/>
            <a:chExt cx="337656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과제 제한 사항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D0B95E-1EA1-1746-A22B-FE2634072442}"/>
              </a:ext>
            </a:extLst>
          </p:cNvPr>
          <p:cNvGrpSpPr/>
          <p:nvPr/>
        </p:nvGrpSpPr>
        <p:grpSpPr>
          <a:xfrm>
            <a:off x="1191929" y="5420603"/>
            <a:ext cx="4221348" cy="523220"/>
            <a:chOff x="1191929" y="2733040"/>
            <a:chExt cx="4221348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71CCAA-66AC-EF46-9FEE-64F8747BD47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0FF834-B764-9041-A27B-EC16343E2531}"/>
                </a:ext>
              </a:extLst>
            </p:cNvPr>
            <p:cNvSpPr txBox="1"/>
            <p:nvPr/>
          </p:nvSpPr>
          <p:spPr>
            <a:xfrm>
              <a:off x="1976118" y="2733040"/>
              <a:ext cx="3437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조원 역할 분담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5635428" y="1509565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경로 확률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표준편차 계산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4066512" y="2569710"/>
            <a:ext cx="6419130" cy="770232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추출된 특징들을 통해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주행가능 경로 추적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26" descr="C:/Users/admin/AppData/Roaming/PolarisOffice/ETemp/115504_11927456/fImage1323531538145.png">
            <a:extLst>
              <a:ext uri="{FF2B5EF4-FFF2-40B4-BE49-F238E27FC236}">
                <a16:creationId xmlns:a16="http://schemas.microsoft.com/office/drawing/2014/main" id="{65C2B3B4-EE63-1249-AA18-5500710B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" y="1839443"/>
            <a:ext cx="2766200" cy="4662181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10" name="그림 28" descr="C:/Users/admin/AppData/Roaming/PolarisOffice/ETemp/115504_11927456/fImage3146291563281.png">
            <a:extLst>
              <a:ext uri="{FF2B5EF4-FFF2-40B4-BE49-F238E27FC236}">
                <a16:creationId xmlns:a16="http://schemas.microsoft.com/office/drawing/2014/main" id="{6810F671-A441-9A48-8BC7-517E5913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1" y="3474645"/>
            <a:ext cx="4617765" cy="3057629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11" name="그림 30" descr="C:/Users/admin/AppData/Roaming/PolarisOffice/ETemp/115504_11927456/fImage6274021596827.png">
            <a:extLst>
              <a:ext uri="{FF2B5EF4-FFF2-40B4-BE49-F238E27FC236}">
                <a16:creationId xmlns:a16="http://schemas.microsoft.com/office/drawing/2014/main" id="{A2762D19-E163-F54C-A3AB-66FFDDAB92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42" y="3454326"/>
            <a:ext cx="4311096" cy="306458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76946A-C8ED-F142-8600-534807D0D9C0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398931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7925442" y="1603272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운전 모델 출력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7257209" y="2588278"/>
            <a:ext cx="4617765" cy="3868137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계산된 데이터를 사용하여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eval frame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함수가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운전 모델을 출력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출력된 모델은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ZMQ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 포트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8009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로 게시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32" descr="C:/Users/admin/AppData/Roaming/PolarisOffice/ETemp/115504_11927456/fImage4182491629961.png">
            <a:extLst>
              <a:ext uri="{FF2B5EF4-FFF2-40B4-BE49-F238E27FC236}">
                <a16:creationId xmlns:a16="http://schemas.microsoft.com/office/drawing/2014/main" id="{C2316EA5-1EFB-3E49-A2B4-116C9A4E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t="5748"/>
          <a:stretch>
            <a:fillRect/>
          </a:stretch>
        </p:blipFill>
        <p:spPr>
          <a:xfrm>
            <a:off x="364386" y="1646232"/>
            <a:ext cx="6703695" cy="4844415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9D40C9-A2A7-7F49-BF6D-28430662D516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259559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906151" y="2227504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풀스택 아키텍처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4359675" y="1938623"/>
            <a:ext cx="6189241" cy="1440718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센서로 입력되어 계산된 차량 외부 환경은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계산되어 운전모델로 출력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출력된 모델은 특정 포트를 통해 전달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34" descr="C:/Users/admin/AppData/Roaming/PolarisOffice/ETemp/115504_11927456/fImage56027165491.png">
            <a:extLst>
              <a:ext uri="{FF2B5EF4-FFF2-40B4-BE49-F238E27FC236}">
                <a16:creationId xmlns:a16="http://schemas.microsoft.com/office/drawing/2014/main" id="{EAEA2886-ED4D-E44F-ADB7-FA703ED802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0" y="3653301"/>
            <a:ext cx="10042472" cy="2848599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A5976-28CF-1B4F-9624-C69D1A31198D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386410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8072477" y="1644293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속도값 전송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7390405" y="2565086"/>
            <a:ext cx="4645442" cy="3891320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게시된 운전모델을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메시지 전송방식으로 전송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제한사항으로 인해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실제 데이터가 아닌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 err="1">
                <a:solidFill>
                  <a:schemeClr val="accent1">
                    <a:lumMod val="50000"/>
                  </a:schemeClr>
                </a:solidFill>
              </a:rPr>
              <a:t>전송방식만</a:t>
            </a:r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 구현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40" descr="C:/Users/admin/AppData/Roaming/PolarisOffice/ETemp/115504_11927456/fImage424121962995.png">
            <a:extLst>
              <a:ext uri="{FF2B5EF4-FFF2-40B4-BE49-F238E27FC236}">
                <a16:creationId xmlns:a16="http://schemas.microsoft.com/office/drawing/2014/main" id="{F1B61AB8-BB65-564E-815C-67D66B5E5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7" y="1839569"/>
            <a:ext cx="7157949" cy="4478273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3C642E-CE82-B64C-BA47-9BCC87FEA981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134265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411383" y="1719796"/>
            <a:ext cx="3281298" cy="8736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속도값 수신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43C291-91C3-5A43-9E06-CF9CC9C48D51}"/>
              </a:ext>
            </a:extLst>
          </p:cNvPr>
          <p:cNvSpPr/>
          <p:nvPr/>
        </p:nvSpPr>
        <p:spPr>
          <a:xfrm>
            <a:off x="3853878" y="1713710"/>
            <a:ext cx="8271667" cy="829860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게시된 속도모델을 수신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41" descr="C:/Users/admin/AppData/Roaming/PolarisOffice/ETemp/115504_11927456/fImage240831971942.png">
            <a:extLst>
              <a:ext uri="{FF2B5EF4-FFF2-40B4-BE49-F238E27FC236}">
                <a16:creationId xmlns:a16="http://schemas.microsoft.com/office/drawing/2014/main" id="{7D5168E8-F38E-F446-B1AF-6831E50A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26" y="2724388"/>
            <a:ext cx="9259747" cy="395910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4EE76-34C8-FC4F-8693-0CCEE9A77C89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58425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진행 내용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557728-DF79-C14E-99F2-D75F2DAC403B}"/>
              </a:ext>
            </a:extLst>
          </p:cNvPr>
          <p:cNvSpPr/>
          <p:nvPr/>
        </p:nvSpPr>
        <p:spPr>
          <a:xfrm>
            <a:off x="9041207" y="1564163"/>
            <a:ext cx="2898400" cy="77173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accent1"/>
                </a:solidFill>
              </a:rPr>
              <a:t>속도에 따른</a:t>
            </a:r>
            <a:endParaRPr lang="en-US" altLang="ko-KR" sz="22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200" b="1" dirty="0">
                <a:solidFill>
                  <a:schemeClr val="accent1"/>
                </a:solidFill>
              </a:rPr>
              <a:t>가중치</a:t>
            </a:r>
            <a:endParaRPr lang="ko-Kore-KR" altLang="en-US" sz="2200" b="1" dirty="0">
              <a:solidFill>
                <a:schemeClr val="accent1"/>
              </a:solidFill>
            </a:endParaRPr>
          </a:p>
        </p:txBody>
      </p:sp>
      <p:pic>
        <p:nvPicPr>
          <p:cNvPr id="9" name="그림 42" descr="C:/Users/admin/AppData/Roaming/PolarisOffice/ETemp/115504_11927456/fImage496561984827.png">
            <a:extLst>
              <a:ext uri="{FF2B5EF4-FFF2-40B4-BE49-F238E27FC236}">
                <a16:creationId xmlns:a16="http://schemas.microsoft.com/office/drawing/2014/main" id="{7A7B9C49-5902-CF43-A5FD-CFA57854F2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" y="1912560"/>
            <a:ext cx="8722360" cy="4453890"/>
          </a:xfrm>
          <a:prstGeom prst="rect">
            <a:avLst/>
          </a:prstGeom>
          <a:noFill/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30568B-E022-2849-AF70-8E46EAEBA32B}"/>
              </a:ext>
            </a:extLst>
          </p:cNvPr>
          <p:cNvSpPr/>
          <p:nvPr/>
        </p:nvSpPr>
        <p:spPr>
          <a:xfrm>
            <a:off x="9041207" y="2565086"/>
            <a:ext cx="2994640" cy="3891320"/>
          </a:xfrm>
          <a:prstGeom prst="roundRect">
            <a:avLst>
              <a:gd name="adj" fmla="val 98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전송받은 속도를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표시하고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운전자 상태와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속도에 따른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600" b="1" dirty="0">
                <a:solidFill>
                  <a:schemeClr val="accent1">
                    <a:lumMod val="50000"/>
                  </a:schemeClr>
                </a:solidFill>
              </a:rPr>
              <a:t>가중치를 계산</a:t>
            </a:r>
            <a:endParaRPr lang="en-US" altLang="ko-KR" sz="2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ADEC-6686-CA46-A20C-F025D4893473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</p:spTree>
    <p:extLst>
      <p:ext uri="{BB962C8B-B14F-4D97-AF65-F5344CB8AC3E}">
        <p14:creationId xmlns:p14="http://schemas.microsoft.com/office/powerpoint/2010/main" val="75496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501504" cy="1354217"/>
              <a:chOff x="2700072" y="2021840"/>
              <a:chExt cx="612957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959754" y="2734295"/>
                <a:ext cx="586989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과제 제한 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91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6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제한 사항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(1)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개발 제한 사항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30568B-E022-2849-AF70-8E46EAEBA32B}"/>
              </a:ext>
            </a:extLst>
          </p:cNvPr>
          <p:cNvSpPr/>
          <p:nvPr/>
        </p:nvSpPr>
        <p:spPr>
          <a:xfrm>
            <a:off x="4359675" y="2231076"/>
            <a:ext cx="7303040" cy="75323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자율주행에서 처리된 운전모델을 사용하겠다는 개념만 정립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B3939D-271B-B347-9ED1-AFD6DA4C7F2A}"/>
              </a:ext>
            </a:extLst>
          </p:cNvPr>
          <p:cNvSpPr/>
          <p:nvPr/>
        </p:nvSpPr>
        <p:spPr>
          <a:xfrm>
            <a:off x="529285" y="1969892"/>
            <a:ext cx="3733930" cy="120161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운전 모델 </a:t>
            </a:r>
            <a:r>
              <a:rPr lang="ko-KR" alt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구하기의</a:t>
            </a:r>
            <a:endParaRPr lang="en-US" altLang="ko-KR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어려움</a:t>
            </a:r>
            <a:endParaRPr lang="ko-Kore-KR" altLang="en-US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222039-9A6B-F744-82B1-3062A7876DF8}"/>
              </a:ext>
            </a:extLst>
          </p:cNvPr>
          <p:cNvSpPr/>
          <p:nvPr/>
        </p:nvSpPr>
        <p:spPr>
          <a:xfrm>
            <a:off x="529285" y="4681026"/>
            <a:ext cx="3733930" cy="120161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Jetson nano</a:t>
            </a:r>
            <a:r>
              <a:rPr lang="ko-KR" altLang="en-US" sz="2400" b="1" dirty="0">
                <a:solidFill>
                  <a:schemeClr val="accent4">
                    <a:lumMod val="50000"/>
                  </a:schemeClr>
                </a:solidFill>
              </a:rPr>
              <a:t>의 한계</a:t>
            </a:r>
            <a:endParaRPr lang="ko-Kore-KR" alt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33F218-BC02-7D4E-8048-592DB023E3A5}"/>
              </a:ext>
            </a:extLst>
          </p:cNvPr>
          <p:cNvSpPr/>
          <p:nvPr/>
        </p:nvSpPr>
        <p:spPr>
          <a:xfrm>
            <a:off x="4359675" y="4081347"/>
            <a:ext cx="7303040" cy="102545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얼굴 </a:t>
            </a:r>
            <a:r>
              <a:rPr lang="ko-KR" altLang="en-US" sz="2000" b="1" dirty="0" err="1">
                <a:solidFill>
                  <a:schemeClr val="accent4">
                    <a:lumMod val="50000"/>
                  </a:schemeClr>
                </a:solidFill>
              </a:rPr>
              <a:t>인식까지는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 문제가 없었으나 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메시지 전송 통로를 여는 순간 기능이 눈에 띄게 떨어짐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4FD438-6704-6D48-9FE3-A76D4DABBFD3}"/>
              </a:ext>
            </a:extLst>
          </p:cNvPr>
          <p:cNvSpPr/>
          <p:nvPr/>
        </p:nvSpPr>
        <p:spPr>
          <a:xfrm>
            <a:off x="4359675" y="5373458"/>
            <a:ext cx="7303040" cy="102545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속도 </a:t>
            </a:r>
            <a:r>
              <a:rPr lang="ko-KR" altLang="en-US" sz="2000" b="1" dirty="0" err="1">
                <a:solidFill>
                  <a:schemeClr val="accent4">
                    <a:lumMod val="50000"/>
                  </a:schemeClr>
                </a:solidFill>
              </a:rPr>
              <a:t>측정까지는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 무리라고 판단하여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운전모델에서 속도값을 수신하는 빈도를 줄여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운전자 상태를 확인하는 방식으로 결정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8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758308" cy="3001327"/>
            <a:chOff x="426720" y="3465512"/>
            <a:chExt cx="5758308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426720" y="3708260"/>
              <a:ext cx="5758308" cy="1394849"/>
              <a:chOff x="2385267" y="2021840"/>
              <a:chExt cx="7840936" cy="1899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385267" y="2789623"/>
                <a:ext cx="784093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조원 역할 분담 내용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98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6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역할 분담 내용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EC3759-4B1E-364D-A2AC-6B22FD296EB2}"/>
              </a:ext>
            </a:extLst>
          </p:cNvPr>
          <p:cNvSpPr/>
          <p:nvPr/>
        </p:nvSpPr>
        <p:spPr>
          <a:xfrm>
            <a:off x="584200" y="1882533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팀장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1A6B4A-CF1D-1A4E-B16C-E1FBA4176261}"/>
              </a:ext>
            </a:extLst>
          </p:cNvPr>
          <p:cNvSpPr/>
          <p:nvPr/>
        </p:nvSpPr>
        <p:spPr>
          <a:xfrm>
            <a:off x="2718290" y="1882532"/>
            <a:ext cx="2649186" cy="7475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32144107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박종범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F34F6E-81F9-6B44-9467-21DAFE1603BC}"/>
              </a:ext>
            </a:extLst>
          </p:cNvPr>
          <p:cNvSpPr/>
          <p:nvPr/>
        </p:nvSpPr>
        <p:spPr>
          <a:xfrm>
            <a:off x="5468057" y="1882532"/>
            <a:ext cx="6314022" cy="74751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얼굴 인식 코드 성능 개선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코드 분석 및 설계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CB3CD8-3DE3-494D-B669-6B087A5C8C61}"/>
              </a:ext>
            </a:extLst>
          </p:cNvPr>
          <p:cNvSpPr/>
          <p:nvPr/>
        </p:nvSpPr>
        <p:spPr>
          <a:xfrm>
            <a:off x="584200" y="2875860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팀원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C26CB0-A3B8-CD40-B13A-A406343405A8}"/>
              </a:ext>
            </a:extLst>
          </p:cNvPr>
          <p:cNvSpPr/>
          <p:nvPr/>
        </p:nvSpPr>
        <p:spPr>
          <a:xfrm>
            <a:off x="2718290" y="2875859"/>
            <a:ext cx="2649186" cy="7475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32141925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전세호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D79F198-8837-1847-9877-2BB8A1220330}"/>
              </a:ext>
            </a:extLst>
          </p:cNvPr>
          <p:cNvSpPr/>
          <p:nvPr/>
        </p:nvSpPr>
        <p:spPr>
          <a:xfrm>
            <a:off x="5468057" y="2875859"/>
            <a:ext cx="6314022" cy="74751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위험도 가중치 부여 및 제어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자율 주행 </a:t>
            </a: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플랫폼과의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통신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770535F-A059-A54C-860E-D63BD94DF71E}"/>
              </a:ext>
            </a:extLst>
          </p:cNvPr>
          <p:cNvSpPr/>
          <p:nvPr/>
        </p:nvSpPr>
        <p:spPr>
          <a:xfrm>
            <a:off x="584200" y="3869185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팀원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29B4243-7309-9644-9A13-BC34B4B63322}"/>
              </a:ext>
            </a:extLst>
          </p:cNvPr>
          <p:cNvSpPr/>
          <p:nvPr/>
        </p:nvSpPr>
        <p:spPr>
          <a:xfrm>
            <a:off x="2718290" y="3869184"/>
            <a:ext cx="2649186" cy="7475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32153350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이영배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6A92C90-EC9D-D042-981F-4B9CBCB7FEAC}"/>
              </a:ext>
            </a:extLst>
          </p:cNvPr>
          <p:cNvSpPr/>
          <p:nvPr/>
        </p:nvSpPr>
        <p:spPr>
          <a:xfrm>
            <a:off x="5468057" y="3869184"/>
            <a:ext cx="6314022" cy="74751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학습 데이터셋 수집 및 추출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정리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발표 자료 제작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A41428-2419-B945-B570-A80D2584ACEF}"/>
              </a:ext>
            </a:extLst>
          </p:cNvPr>
          <p:cNvSpPr/>
          <p:nvPr/>
        </p:nvSpPr>
        <p:spPr>
          <a:xfrm>
            <a:off x="584200" y="4862508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팀원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D657252-D079-5C41-B93E-F35C0FD07879}"/>
              </a:ext>
            </a:extLst>
          </p:cNvPr>
          <p:cNvSpPr/>
          <p:nvPr/>
        </p:nvSpPr>
        <p:spPr>
          <a:xfrm>
            <a:off x="2718290" y="4862507"/>
            <a:ext cx="2649186" cy="7475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32154379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조민규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F896C47-2F80-1643-8607-53DAB8010E13}"/>
              </a:ext>
            </a:extLst>
          </p:cNvPr>
          <p:cNvSpPr/>
          <p:nvPr/>
        </p:nvSpPr>
        <p:spPr>
          <a:xfrm>
            <a:off x="5468057" y="4862507"/>
            <a:ext cx="6314022" cy="74751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부주의 운전 판단 모델 설계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4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777746" cy="1354217"/>
              <a:chOff x="2700072" y="2021840"/>
              <a:chExt cx="5144057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945271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과제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6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역할 분담 내용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A0DB88-F99F-964E-9FD3-2913BFAECDF6}"/>
              </a:ext>
            </a:extLst>
          </p:cNvPr>
          <p:cNvSpPr/>
          <p:nvPr/>
        </p:nvSpPr>
        <p:spPr>
          <a:xfrm>
            <a:off x="2434116" y="1298525"/>
            <a:ext cx="7323765" cy="51397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조원 모임 사진 </a:t>
            </a:r>
            <a:r>
              <a:rPr lang="en-US" altLang="ko-KR" sz="2500" b="1" dirty="0">
                <a:solidFill>
                  <a:schemeClr val="accent1"/>
                </a:solidFill>
              </a:rPr>
              <a:t>(</a:t>
            </a:r>
            <a:r>
              <a:rPr lang="en-US" altLang="ko-KR" sz="2500" b="1" dirty="0" err="1">
                <a:solidFill>
                  <a:schemeClr val="accent1"/>
                </a:solidFill>
              </a:rPr>
              <a:t>jetson</a:t>
            </a:r>
            <a:r>
              <a:rPr lang="en-US" altLang="ko-KR" sz="2500" b="1" dirty="0">
                <a:solidFill>
                  <a:schemeClr val="accent1"/>
                </a:solidFill>
              </a:rPr>
              <a:t> nano</a:t>
            </a:r>
            <a:r>
              <a:rPr lang="ko-KR" altLang="en-US" sz="2500" b="1" dirty="0">
                <a:solidFill>
                  <a:schemeClr val="accent1"/>
                </a:solidFill>
              </a:rPr>
              <a:t> 구축</a:t>
            </a:r>
            <a:r>
              <a:rPr lang="en-US" altLang="ko-KR" sz="2500" b="1" dirty="0">
                <a:solidFill>
                  <a:schemeClr val="accent1"/>
                </a:solidFill>
              </a:rPr>
              <a:t>)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996A291E-D441-EE40-B1EC-C3C9F06E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63" y="2026442"/>
            <a:ext cx="6204673" cy="46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3497309" y="2921168"/>
              <a:ext cx="5197385" cy="121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300" b="1" dirty="0">
                  <a:solidFill>
                    <a:schemeClr val="bg1"/>
                  </a:solidFill>
                </a:rPr>
                <a:t>Thank You!</a:t>
              </a:r>
              <a:endParaRPr lang="ko-KR" altLang="en-US" sz="73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9E75C-968C-F34F-AD9D-7A731B523495}"/>
              </a:ext>
            </a:extLst>
          </p:cNvPr>
          <p:cNvSpPr txBox="1"/>
          <p:nvPr/>
        </p:nvSpPr>
        <p:spPr>
          <a:xfrm>
            <a:off x="4359675" y="29761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 err="1">
                <a:solidFill>
                  <a:schemeClr val="tx2"/>
                </a:solidFill>
                <a:latin typeface="+mj-ea"/>
                <a:ea typeface="+mj-ea"/>
              </a:rPr>
              <a:t>과제명</a:t>
            </a:r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: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운전자의 상태에 따른 부주의 운전 방지 시스템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C59D02-3C6A-5C46-B7E1-86E10746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4363"/>
            <a:ext cx="4328554" cy="288795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54A086-1446-D149-BAAF-944847BE9988}"/>
              </a:ext>
            </a:extLst>
          </p:cNvPr>
          <p:cNvSpPr/>
          <p:nvPr/>
        </p:nvSpPr>
        <p:spPr>
          <a:xfrm>
            <a:off x="6642728" y="1980846"/>
            <a:ext cx="3881925" cy="54830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운전자의 행동 상태 파악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6E63640-0063-9947-81C6-7D6500850CBD}"/>
              </a:ext>
            </a:extLst>
          </p:cNvPr>
          <p:cNvSpPr/>
          <p:nvPr/>
        </p:nvSpPr>
        <p:spPr>
          <a:xfrm>
            <a:off x="6642728" y="3474371"/>
            <a:ext cx="3881925" cy="54830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딥러닝을 통한 학습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613824-FF8B-6542-841A-9D31F6A64D89}"/>
              </a:ext>
            </a:extLst>
          </p:cNvPr>
          <p:cNvSpPr/>
          <p:nvPr/>
        </p:nvSpPr>
        <p:spPr>
          <a:xfrm>
            <a:off x="8797460" y="5066363"/>
            <a:ext cx="3060048" cy="7195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운전자 위협 판별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C2CAF0B-9649-594F-9C62-E6E65D951926}"/>
              </a:ext>
            </a:extLst>
          </p:cNvPr>
          <p:cNvSpPr/>
          <p:nvPr/>
        </p:nvSpPr>
        <p:spPr>
          <a:xfrm>
            <a:off x="5325083" y="5066363"/>
            <a:ext cx="3060048" cy="71957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졸음운전 판별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5682BE2-40E5-1044-8370-E0970C7A103D}"/>
              </a:ext>
            </a:extLst>
          </p:cNvPr>
          <p:cNvSpPr/>
          <p:nvPr/>
        </p:nvSpPr>
        <p:spPr>
          <a:xfrm>
            <a:off x="8385131" y="2645632"/>
            <a:ext cx="397117" cy="73799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A182273-F0E2-DD45-8B3F-78320C602532}"/>
              </a:ext>
            </a:extLst>
          </p:cNvPr>
          <p:cNvSpPr/>
          <p:nvPr/>
        </p:nvSpPr>
        <p:spPr>
          <a:xfrm>
            <a:off x="8385131" y="4150233"/>
            <a:ext cx="397117" cy="73799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552F8-579A-6D43-A214-6AC173B1965A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(1)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개요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(2)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과제 필요성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pic>
        <p:nvPicPr>
          <p:cNvPr id="9" name="그림 11">
            <a:extLst>
              <a:ext uri="{FF2B5EF4-FFF2-40B4-BE49-F238E27FC236}">
                <a16:creationId xmlns:a16="http://schemas.microsoft.com/office/drawing/2014/main" id="{6F125A5F-C2AC-DF44-BCC6-70E4A476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879"/>
            <a:ext cx="6099635" cy="496446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846CAC-575B-FC44-9A4F-91163484C28D}"/>
              </a:ext>
            </a:extLst>
          </p:cNvPr>
          <p:cNvSpPr/>
          <p:nvPr/>
        </p:nvSpPr>
        <p:spPr>
          <a:xfrm>
            <a:off x="6994806" y="3452193"/>
            <a:ext cx="4760575" cy="99602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고속도로 주행 시</a:t>
            </a:r>
            <a:r>
              <a:rPr lang="en-US" altLang="ko-KR" sz="2500" b="1" dirty="0">
                <a:solidFill>
                  <a:schemeClr val="accent1"/>
                </a:solidFill>
              </a:rPr>
              <a:t>(100km/h)</a:t>
            </a:r>
          </a:p>
          <a:p>
            <a:pPr algn="ctr"/>
            <a:r>
              <a:rPr lang="en-US" altLang="ko-KR" sz="2500" b="1" dirty="0">
                <a:solidFill>
                  <a:schemeClr val="accent1"/>
                </a:solidFill>
              </a:rPr>
              <a:t>1</a:t>
            </a:r>
            <a:r>
              <a:rPr lang="ko-KR" altLang="en-US" sz="2500" b="1" dirty="0">
                <a:solidFill>
                  <a:schemeClr val="accent1"/>
                </a:solidFill>
              </a:rPr>
              <a:t>초만 눈을 감아도 </a:t>
            </a:r>
            <a:r>
              <a:rPr lang="en-US" altLang="ko-KR" sz="2500" b="1" dirty="0">
                <a:solidFill>
                  <a:schemeClr val="accent1"/>
                </a:solidFill>
              </a:rPr>
              <a:t>28M</a:t>
            </a:r>
            <a:r>
              <a:rPr lang="ko-KR" altLang="en-US" sz="2500" b="1" dirty="0">
                <a:solidFill>
                  <a:schemeClr val="accent1"/>
                </a:solidFill>
              </a:rPr>
              <a:t> 이동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C4CD35-B19B-9A47-86AC-C05314DC2CD9}"/>
              </a:ext>
            </a:extLst>
          </p:cNvPr>
          <p:cNvSpPr/>
          <p:nvPr/>
        </p:nvSpPr>
        <p:spPr>
          <a:xfrm>
            <a:off x="6994806" y="1782879"/>
            <a:ext cx="4760575" cy="124728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지난 </a:t>
            </a:r>
            <a:r>
              <a:rPr lang="en-US" altLang="ko-KR" sz="2500" b="1" dirty="0">
                <a:solidFill>
                  <a:schemeClr val="accent1"/>
                </a:solidFill>
              </a:rPr>
              <a:t>10</a:t>
            </a:r>
            <a:r>
              <a:rPr lang="ko-KR" altLang="en-US" sz="2500" b="1" dirty="0">
                <a:solidFill>
                  <a:schemeClr val="accent1"/>
                </a:solidFill>
              </a:rPr>
              <a:t>년간 고속도로 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교통사고 발생 원인 </a:t>
            </a:r>
            <a:r>
              <a:rPr lang="en-US" altLang="ko-KR" sz="2500" b="1" dirty="0">
                <a:solidFill>
                  <a:schemeClr val="accent1"/>
                </a:solidFill>
              </a:rPr>
              <a:t>1</a:t>
            </a:r>
            <a:r>
              <a:rPr lang="ko-KR" altLang="en-US" sz="2500" b="1" dirty="0">
                <a:solidFill>
                  <a:schemeClr val="accent1"/>
                </a:solidFill>
              </a:rPr>
              <a:t>위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2500" b="1" dirty="0">
                <a:solidFill>
                  <a:schemeClr val="accent1"/>
                </a:solidFill>
              </a:rPr>
              <a:t>=</a:t>
            </a:r>
            <a:r>
              <a:rPr lang="ko-KR" altLang="en-US" sz="2500" b="1" dirty="0">
                <a:solidFill>
                  <a:schemeClr val="accent1"/>
                </a:solidFill>
              </a:rPr>
              <a:t> 졸음운전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622021-D038-5B4C-9091-41F1FECD85C9}"/>
              </a:ext>
            </a:extLst>
          </p:cNvPr>
          <p:cNvSpPr/>
          <p:nvPr/>
        </p:nvSpPr>
        <p:spPr>
          <a:xfrm>
            <a:off x="6994805" y="4954258"/>
            <a:ext cx="4760575" cy="99602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부주의에 따른 사고 건수</a:t>
            </a:r>
            <a:endParaRPr lang="en-US" altLang="ko-KR" sz="2500" b="1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2500" b="1" dirty="0">
                <a:solidFill>
                  <a:schemeClr val="accent1"/>
                </a:solidFill>
              </a:rPr>
              <a:t>=</a:t>
            </a:r>
            <a:r>
              <a:rPr lang="ko-KR" altLang="en-US" sz="2500" b="1" dirty="0">
                <a:solidFill>
                  <a:schemeClr val="accent1"/>
                </a:solidFill>
              </a:rPr>
              <a:t> 졸음운전에 의한 사고 건수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9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기대 효과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6BE51E-5606-484D-9365-83C7E25D230E}"/>
              </a:ext>
            </a:extLst>
          </p:cNvPr>
          <p:cNvSpPr/>
          <p:nvPr/>
        </p:nvSpPr>
        <p:spPr>
          <a:xfrm>
            <a:off x="1221074" y="3130447"/>
            <a:ext cx="2728714" cy="523463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1">
                    <a:lumMod val="10000"/>
                  </a:schemeClr>
                </a:solidFill>
              </a:rPr>
              <a:t>차선 이탈 방지</a:t>
            </a:r>
            <a:endParaRPr lang="ko-Kore-KR" altLang="en-US" sz="2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4A3A49-3512-2F43-B6E9-AB3F958D39D4}"/>
              </a:ext>
            </a:extLst>
          </p:cNvPr>
          <p:cNvSpPr/>
          <p:nvPr/>
        </p:nvSpPr>
        <p:spPr>
          <a:xfrm>
            <a:off x="502869" y="1729947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기존 시스템</a:t>
            </a:r>
            <a:endParaRPr lang="ko-Kore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409447-E892-4347-9C68-BE686AE7FC08}"/>
              </a:ext>
            </a:extLst>
          </p:cNvPr>
          <p:cNvSpPr/>
          <p:nvPr/>
        </p:nvSpPr>
        <p:spPr>
          <a:xfrm>
            <a:off x="7231605" y="1734711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새로운 시스템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746E72-5286-9745-B191-0F936D44E386}"/>
              </a:ext>
            </a:extLst>
          </p:cNvPr>
          <p:cNvSpPr/>
          <p:nvPr/>
        </p:nvSpPr>
        <p:spPr>
          <a:xfrm>
            <a:off x="1221074" y="4065711"/>
            <a:ext cx="2728714" cy="523463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1">
                    <a:lumMod val="10000"/>
                  </a:schemeClr>
                </a:solidFill>
              </a:rPr>
              <a:t>차간 거리 조정</a:t>
            </a:r>
            <a:endParaRPr lang="ko-Kore-KR" altLang="en-US" sz="2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" name="타원[O] 18">
            <a:extLst>
              <a:ext uri="{FF2B5EF4-FFF2-40B4-BE49-F238E27FC236}">
                <a16:creationId xmlns:a16="http://schemas.microsoft.com/office/drawing/2014/main" id="{1A9195F8-B8D0-D64D-9E23-57750D932FB4}"/>
              </a:ext>
            </a:extLst>
          </p:cNvPr>
          <p:cNvSpPr/>
          <p:nvPr/>
        </p:nvSpPr>
        <p:spPr>
          <a:xfrm>
            <a:off x="2463511" y="4861647"/>
            <a:ext cx="243839" cy="2438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0" name="타원[O] 19">
            <a:extLst>
              <a:ext uri="{FF2B5EF4-FFF2-40B4-BE49-F238E27FC236}">
                <a16:creationId xmlns:a16="http://schemas.microsoft.com/office/drawing/2014/main" id="{9BA5DC24-D94E-A248-A126-67FCBE82597D}"/>
              </a:ext>
            </a:extLst>
          </p:cNvPr>
          <p:cNvSpPr/>
          <p:nvPr/>
        </p:nvSpPr>
        <p:spPr>
          <a:xfrm>
            <a:off x="2463510" y="5297556"/>
            <a:ext cx="243839" cy="2438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2" name="타원[O] 21">
            <a:extLst>
              <a:ext uri="{FF2B5EF4-FFF2-40B4-BE49-F238E27FC236}">
                <a16:creationId xmlns:a16="http://schemas.microsoft.com/office/drawing/2014/main" id="{6586C07C-1D0D-D14C-83E0-64FFD970CF0A}"/>
              </a:ext>
            </a:extLst>
          </p:cNvPr>
          <p:cNvSpPr/>
          <p:nvPr/>
        </p:nvSpPr>
        <p:spPr>
          <a:xfrm>
            <a:off x="2463509" y="5748440"/>
            <a:ext cx="243839" cy="2438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61F98-0C14-4948-AC70-2B2B0CDCFC58}"/>
              </a:ext>
            </a:extLst>
          </p:cNvPr>
          <p:cNvSpPr txBox="1"/>
          <p:nvPr/>
        </p:nvSpPr>
        <p:spPr>
          <a:xfrm>
            <a:off x="1221071" y="6199324"/>
            <a:ext cx="27287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개별적으로 존재</a:t>
            </a:r>
            <a:endParaRPr lang="ko-Kore-KR" altLang="en-US" sz="2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6059E94-6EEA-5A49-BAE2-CB49AB1081C9}"/>
              </a:ext>
            </a:extLst>
          </p:cNvPr>
          <p:cNvSpPr/>
          <p:nvPr/>
        </p:nvSpPr>
        <p:spPr>
          <a:xfrm rot="16200000">
            <a:off x="5504060" y="2850318"/>
            <a:ext cx="1183879" cy="220010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7F6A76-CF5D-AD41-ADA0-F5F243CBD9C2}"/>
              </a:ext>
            </a:extLst>
          </p:cNvPr>
          <p:cNvSpPr/>
          <p:nvPr/>
        </p:nvSpPr>
        <p:spPr>
          <a:xfrm>
            <a:off x="7470502" y="3545616"/>
            <a:ext cx="3687329" cy="70735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bg1">
                    <a:lumMod val="10000"/>
                  </a:schemeClr>
                </a:solidFill>
              </a:rPr>
              <a:t>통합 관리</a:t>
            </a:r>
            <a:r>
              <a:rPr lang="ko-KR" altLang="en-US" sz="22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endParaRPr lang="ko-Kore-KR" altLang="en-US" sz="2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기대 효과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DA1F0B-D85D-B246-820F-599C0C21CCB7}"/>
              </a:ext>
            </a:extLst>
          </p:cNvPr>
          <p:cNvSpPr/>
          <p:nvPr/>
        </p:nvSpPr>
        <p:spPr>
          <a:xfrm>
            <a:off x="805418" y="2032536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안전 운전 증가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709A64-E3C5-4349-8586-CEF1BA917DDD}"/>
              </a:ext>
            </a:extLst>
          </p:cNvPr>
          <p:cNvSpPr/>
          <p:nvPr/>
        </p:nvSpPr>
        <p:spPr>
          <a:xfrm>
            <a:off x="805418" y="4522960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교통 사고 및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사망자 감소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D4D6329-0120-1C4E-A909-F033A1D18003}"/>
              </a:ext>
            </a:extLst>
          </p:cNvPr>
          <p:cNvSpPr/>
          <p:nvPr/>
        </p:nvSpPr>
        <p:spPr>
          <a:xfrm>
            <a:off x="6616234" y="2032536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영상 처리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500" b="1" dirty="0" err="1">
                <a:solidFill>
                  <a:schemeClr val="accent1">
                    <a:lumMod val="50000"/>
                  </a:schemeClr>
                </a:solidFill>
              </a:rPr>
              <a:t>텔레메틱스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기술 적용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5D6BB9-E8DD-BF41-9972-6FF39A41C38E}"/>
              </a:ext>
            </a:extLst>
          </p:cNvPr>
          <p:cNvSpPr/>
          <p:nvPr/>
        </p:nvSpPr>
        <p:spPr>
          <a:xfrm>
            <a:off x="6616234" y="4522960"/>
            <a:ext cx="4165125" cy="79901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세계시장 선점을 위한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기술 개발의 초석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E26E3AFF-BAB1-C84C-AC3E-A320BA1080F3}"/>
              </a:ext>
            </a:extLst>
          </p:cNvPr>
          <p:cNvSpPr/>
          <p:nvPr/>
        </p:nvSpPr>
        <p:spPr>
          <a:xfrm>
            <a:off x="2537115" y="3037267"/>
            <a:ext cx="701730" cy="13040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99F64BD-3A76-7047-95A4-A3338768125E}"/>
              </a:ext>
            </a:extLst>
          </p:cNvPr>
          <p:cNvSpPr/>
          <p:nvPr/>
        </p:nvSpPr>
        <p:spPr>
          <a:xfrm>
            <a:off x="8347931" y="3039600"/>
            <a:ext cx="701730" cy="130408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4722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2" y="3708260"/>
              <a:ext cx="4609705" cy="2092880"/>
              <a:chOff x="2700072" y="2021840"/>
              <a:chExt cx="6276910" cy="28498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812417" y="2734295"/>
                <a:ext cx="6164565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과제 수행 내용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결과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87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73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내용 및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2B7168-0DF4-2948-BF0B-3D5071D8EB39}"/>
              </a:ext>
            </a:extLst>
          </p:cNvPr>
          <p:cNvSpPr/>
          <p:nvPr/>
        </p:nvSpPr>
        <p:spPr>
          <a:xfrm>
            <a:off x="0" y="5302320"/>
            <a:ext cx="12192000" cy="15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0CF95D-44E5-A84C-B0A7-0FFDF4BF4182}"/>
              </a:ext>
            </a:extLst>
          </p:cNvPr>
          <p:cNvSpPr/>
          <p:nvPr/>
        </p:nvSpPr>
        <p:spPr>
          <a:xfrm>
            <a:off x="-52812" y="5939828"/>
            <a:ext cx="12297624" cy="918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6D61-80DA-184F-BACD-DDF937119C63}"/>
              </a:ext>
            </a:extLst>
          </p:cNvPr>
          <p:cNvSpPr txBox="1"/>
          <p:nvPr/>
        </p:nvSpPr>
        <p:spPr>
          <a:xfrm>
            <a:off x="135661" y="1091838"/>
            <a:ext cx="844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+mj-ea"/>
                <a:ea typeface="+mj-ea"/>
              </a:rPr>
              <a:t>(1)</a:t>
            </a:r>
            <a:r>
              <a:rPr lang="ko-KR" altLang="en-US" sz="2000" b="1" dirty="0">
                <a:solidFill>
                  <a:schemeClr val="tx2"/>
                </a:solidFill>
                <a:latin typeface="+mj-ea"/>
                <a:ea typeface="+mj-ea"/>
              </a:rPr>
              <a:t> 개발 환경 및 요구 조건</a:t>
            </a:r>
            <a:endParaRPr lang="ko-Kore-KR" altLang="en-US" sz="20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F3A21E-80D8-0044-9004-037773184FD7}"/>
              </a:ext>
            </a:extLst>
          </p:cNvPr>
          <p:cNvSpPr/>
          <p:nvPr/>
        </p:nvSpPr>
        <p:spPr>
          <a:xfrm>
            <a:off x="1210649" y="2017563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개발 언어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0797B9-832E-874E-98D9-67013C5D2E41}"/>
              </a:ext>
            </a:extLst>
          </p:cNvPr>
          <p:cNvSpPr/>
          <p:nvPr/>
        </p:nvSpPr>
        <p:spPr>
          <a:xfrm>
            <a:off x="1210648" y="3138841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개발 환경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E55588-5785-3A4B-A6FC-CFB5161DA2CE}"/>
              </a:ext>
            </a:extLst>
          </p:cNvPr>
          <p:cNvSpPr/>
          <p:nvPr/>
        </p:nvSpPr>
        <p:spPr>
          <a:xfrm>
            <a:off x="1210648" y="4257448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요구 조건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75E553D-78C2-2246-9D05-583986CC662B}"/>
              </a:ext>
            </a:extLst>
          </p:cNvPr>
          <p:cNvSpPr/>
          <p:nvPr/>
        </p:nvSpPr>
        <p:spPr>
          <a:xfrm>
            <a:off x="1210647" y="5332642"/>
            <a:ext cx="2033509" cy="7475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1"/>
                </a:solidFill>
              </a:rPr>
              <a:t>구현 방법</a:t>
            </a:r>
            <a:endParaRPr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5A73FA-4F81-5A46-8593-33953A8D13A5}"/>
              </a:ext>
            </a:extLst>
          </p:cNvPr>
          <p:cNvSpPr/>
          <p:nvPr/>
        </p:nvSpPr>
        <p:spPr>
          <a:xfrm>
            <a:off x="4013438" y="2005263"/>
            <a:ext cx="7215374" cy="74751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500" b="1" dirty="0">
                <a:solidFill>
                  <a:schemeClr val="accent1">
                    <a:lumMod val="50000"/>
                  </a:schemeClr>
                </a:solidFill>
              </a:rPr>
              <a:t>C++, Python</a:t>
            </a:r>
            <a:endParaRPr lang="ko-Kore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55F3735-3A74-EA40-96E0-F9BD07A3FCF9}"/>
              </a:ext>
            </a:extLst>
          </p:cNvPr>
          <p:cNvSpPr/>
          <p:nvPr/>
        </p:nvSpPr>
        <p:spPr>
          <a:xfrm>
            <a:off x="4013438" y="3138840"/>
            <a:ext cx="7215374" cy="74751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OpenCV, </a:t>
            </a:r>
            <a:r>
              <a:rPr lang="en-US" altLang="ko-Kore-KR" sz="2200" b="1" dirty="0" err="1">
                <a:solidFill>
                  <a:schemeClr val="accent1">
                    <a:lumMod val="50000"/>
                  </a:schemeClr>
                </a:solidFill>
              </a:rPr>
              <a:t>Dlib</a:t>
            </a:r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ko-Kore-KR" sz="2200" b="1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ko-Kore-KR" sz="2200" b="1" dirty="0" err="1">
                <a:solidFill>
                  <a:schemeClr val="accent1">
                    <a:lumMod val="50000"/>
                  </a:schemeClr>
                </a:solidFill>
              </a:rPr>
              <a:t>tensorflow</a:t>
            </a:r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ko-Kore-KR" sz="2200" b="1" dirty="0" err="1">
                <a:solidFill>
                  <a:schemeClr val="accent1">
                    <a:lumMod val="50000"/>
                  </a:schemeClr>
                </a:solidFill>
              </a:rPr>
              <a:t>jupyter</a:t>
            </a:r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 notebook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200" b="1" dirty="0" err="1">
                <a:solidFill>
                  <a:schemeClr val="accent1">
                    <a:lumMod val="50000"/>
                  </a:schemeClr>
                </a:solidFill>
              </a:rPr>
              <a:t>openpilot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32AE8D-A300-4243-8916-C23544719F43}"/>
              </a:ext>
            </a:extLst>
          </p:cNvPr>
          <p:cNvSpPr/>
          <p:nvPr/>
        </p:nvSpPr>
        <p:spPr>
          <a:xfrm>
            <a:off x="4013438" y="4257448"/>
            <a:ext cx="7215374" cy="74751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Jetson nano kit, CSI camera module, sensor</a:t>
            </a:r>
            <a:endParaRPr lang="ko-Kore-KR" altLang="en-US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EED5759-4556-2048-AA7D-3EB6942108BD}"/>
              </a:ext>
            </a:extLst>
          </p:cNvPr>
          <p:cNvSpPr/>
          <p:nvPr/>
        </p:nvSpPr>
        <p:spPr>
          <a:xfrm>
            <a:off x="4013438" y="5332642"/>
            <a:ext cx="7215374" cy="74751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200" b="1" dirty="0">
                <a:solidFill>
                  <a:schemeClr val="accent1">
                    <a:lumMod val="50000"/>
                  </a:schemeClr>
                </a:solidFill>
              </a:rPr>
              <a:t>Jetson nano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sz="2200" b="1" dirty="0" err="1">
                <a:solidFill>
                  <a:schemeClr val="accent1">
                    <a:lumMod val="50000"/>
                  </a:schemeClr>
                </a:solidFill>
              </a:rPr>
              <a:t>Linx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 OS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설치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4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1244</Words>
  <Application>Microsoft Office PowerPoint</Application>
  <PresentationFormat>와이드스크린</PresentationFormat>
  <Paragraphs>117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이영배</cp:lastModifiedBy>
  <cp:revision>27</cp:revision>
  <dcterms:created xsi:type="dcterms:W3CDTF">2019-12-23T00:32:35Z</dcterms:created>
  <dcterms:modified xsi:type="dcterms:W3CDTF">2021-06-09T12:08:23Z</dcterms:modified>
</cp:coreProperties>
</file>